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77" r:id="rId6"/>
    <p:sldId id="258" r:id="rId7"/>
    <p:sldId id="290" r:id="rId8"/>
    <p:sldId id="291" r:id="rId9"/>
    <p:sldId id="268" r:id="rId10"/>
    <p:sldId id="286" r:id="rId11"/>
    <p:sldId id="27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3204" autoAdjust="0"/>
  </p:normalViewPr>
  <p:slideViewPr>
    <p:cSldViewPr snapToGrid="0">
      <p:cViewPr varScale="1">
        <p:scale>
          <a:sx n="103" d="100"/>
          <a:sy n="103" d="100"/>
        </p:scale>
        <p:origin x="244" y="60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10/20/2024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10/20/2024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67197" y="207251"/>
            <a:ext cx="6856292" cy="2881148"/>
          </a:xfrm>
        </p:spPr>
        <p:txBody>
          <a:bodyPr>
            <a:normAutofit/>
          </a:bodyPr>
          <a:lstStyle/>
          <a:p>
            <a:r>
              <a:rPr lang="en-US" dirty="0"/>
              <a:t>On block-</a:t>
            </a:r>
            <a:r>
              <a:rPr lang="en-US" dirty="0" err="1"/>
              <a:t>boc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F22E17-FCAC-B345-A08F-50D377356559}"/>
              </a:ext>
            </a:extLst>
          </p:cNvPr>
          <p:cNvSpPr txBox="1"/>
          <p:nvPr/>
        </p:nvSpPr>
        <p:spPr>
          <a:xfrm>
            <a:off x="6882714" y="5421526"/>
            <a:ext cx="4911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Konstantinos Andreou</a:t>
            </a:r>
            <a:endParaRPr lang="en-CY" sz="3200" b="1" dirty="0"/>
          </a:p>
        </p:txBody>
      </p:sp>
      <p:pic>
        <p:nvPicPr>
          <p:cNvPr id="6" name="Picture 5" descr="A logo with text in a circle&#10;&#10;Description automatically generated">
            <a:extLst>
              <a:ext uri="{FF2B5EF4-FFF2-40B4-BE49-F238E27FC236}">
                <a16:creationId xmlns:a16="http://schemas.microsoft.com/office/drawing/2014/main" id="{A7FBD4EF-F3DA-54C9-6E75-F01CEAE2C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00" y="66675"/>
            <a:ext cx="329565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0211" y="429461"/>
            <a:ext cx="7737389" cy="2668463"/>
          </a:xfrm>
        </p:spPr>
        <p:txBody>
          <a:bodyPr>
            <a:normAutofit/>
          </a:bodyPr>
          <a:lstStyle/>
          <a:p>
            <a:r>
              <a:rPr lang="en-US" dirty="0"/>
              <a:t>They say we are in digital age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>
            <a:normAutofit/>
          </a:bodyPr>
          <a:lstStyle/>
          <a:p>
            <a:r>
              <a:rPr lang="en-US" b="1" dirty="0"/>
              <a:t>Are we?</a:t>
            </a:r>
            <a:br>
              <a:rPr lang="en-US" b="1" dirty="0"/>
            </a:br>
            <a:r>
              <a:rPr lang="en-US" b="1" dirty="0"/>
              <a:t>- Real-Estates ownership still on paper.</a:t>
            </a:r>
            <a:br>
              <a:rPr lang="en-US" b="1" dirty="0"/>
            </a:br>
            <a:r>
              <a:rPr lang="en-US" b="1" dirty="0"/>
              <a:t>- Money printed on paper.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4918" y="3844517"/>
            <a:ext cx="5046713" cy="181997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00B0F0"/>
                </a:solidFill>
              </a:rPr>
              <a:t>BlockchaiN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B721C46-84D8-09A2-092C-F9CB1036AB48}"/>
              </a:ext>
            </a:extLst>
          </p:cNvPr>
          <p:cNvSpPr txBox="1"/>
          <p:nvPr/>
        </p:nvSpPr>
        <p:spPr>
          <a:xfrm>
            <a:off x="4938730" y="169148"/>
            <a:ext cx="635430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We need a technology that:</a:t>
            </a:r>
          </a:p>
          <a:p>
            <a:br>
              <a:rPr lang="en-US" sz="3600" b="1" dirty="0">
                <a:solidFill>
                  <a:schemeClr val="bg1"/>
                </a:solidFill>
              </a:rPr>
            </a:br>
            <a:r>
              <a:rPr lang="en-US" sz="2800" b="1" dirty="0">
                <a:solidFill>
                  <a:schemeClr val="bg1"/>
                </a:solidFill>
              </a:rPr>
              <a:t>1. Transparent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2. Transaction processes in seconds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3. Secure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4. And entirely digital</a:t>
            </a:r>
          </a:p>
          <a:p>
            <a:endParaRPr lang="en-CY" sz="32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A95AAE-E8FC-1E6E-E0A8-4EB05B04890B}"/>
              </a:ext>
            </a:extLst>
          </p:cNvPr>
          <p:cNvSpPr txBox="1"/>
          <p:nvPr/>
        </p:nvSpPr>
        <p:spPr>
          <a:xfrm>
            <a:off x="6433369" y="5621276"/>
            <a:ext cx="3215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NO CONTROL?</a:t>
            </a:r>
            <a:endParaRPr lang="en-CY" sz="3200" b="1" dirty="0">
              <a:solidFill>
                <a:schemeClr val="bg1"/>
              </a:solidFill>
            </a:endParaRPr>
          </a:p>
        </p:txBody>
      </p:sp>
      <p:sp>
        <p:nvSpPr>
          <p:cNvPr id="5" name="Arrow: Curved Right 4">
            <a:extLst>
              <a:ext uri="{FF2B5EF4-FFF2-40B4-BE49-F238E27FC236}">
                <a16:creationId xmlns:a16="http://schemas.microsoft.com/office/drawing/2014/main" id="{CB0157B9-AA41-D5F9-F2F1-CD98A4574796}"/>
              </a:ext>
            </a:extLst>
          </p:cNvPr>
          <p:cNvSpPr/>
          <p:nvPr/>
        </p:nvSpPr>
        <p:spPr>
          <a:xfrm>
            <a:off x="4842277" y="4646277"/>
            <a:ext cx="1364344" cy="1577399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Y">
              <a:solidFill>
                <a:schemeClr val="tx1"/>
              </a:solidFill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6321C38C-3304-0FE1-C41A-762549BEB669}"/>
              </a:ext>
            </a:extLst>
          </p:cNvPr>
          <p:cNvSpPr/>
          <p:nvPr/>
        </p:nvSpPr>
        <p:spPr>
          <a:xfrm>
            <a:off x="7667625" y="3326418"/>
            <a:ext cx="712181" cy="66748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5"/>
            <a:ext cx="6594768" cy="827315"/>
          </a:xfrm>
        </p:spPr>
        <p:txBody>
          <a:bodyPr>
            <a:normAutofit/>
          </a:bodyPr>
          <a:lstStyle/>
          <a:p>
            <a:r>
              <a:rPr lang="en-US" dirty="0"/>
              <a:t>Smart Contracts: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5464" y="1477477"/>
            <a:ext cx="6594768" cy="1551473"/>
          </a:xfrm>
        </p:spPr>
        <p:txBody>
          <a:bodyPr>
            <a:normAutofit fontScale="92500"/>
          </a:bodyPr>
          <a:lstStyle/>
          <a:p>
            <a:r>
              <a:rPr lang="en-US" dirty="0"/>
              <a:t>In simple words: We build on existing blockchain ecosystem, our “Code”.</a:t>
            </a:r>
            <a:br>
              <a:rPr lang="en-US" dirty="0"/>
            </a:br>
            <a:r>
              <a:rPr lang="en-US" dirty="0"/>
              <a:t>We </a:t>
            </a:r>
            <a:r>
              <a:rPr lang="en-US" b="1" dirty="0">
                <a:solidFill>
                  <a:schemeClr val="bg1"/>
                </a:solidFill>
              </a:rPr>
              <a:t>decide</a:t>
            </a:r>
            <a:r>
              <a:rPr lang="en-US" dirty="0"/>
              <a:t> the </a:t>
            </a:r>
            <a:r>
              <a:rPr lang="en-US" b="1" dirty="0">
                <a:solidFill>
                  <a:schemeClr val="bg1"/>
                </a:solidFill>
              </a:rPr>
              <a:t>functionalities</a:t>
            </a:r>
            <a:r>
              <a:rPr lang="en-US" dirty="0"/>
              <a:t>! We get </a:t>
            </a:r>
            <a:r>
              <a:rPr lang="en-US" b="1" dirty="0"/>
              <a:t>Control</a:t>
            </a:r>
            <a:r>
              <a:rPr lang="en-US" dirty="0"/>
              <a:t>!</a:t>
            </a: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9861E00-9156-A937-29CF-DCFBB53D9554}"/>
              </a:ext>
            </a:extLst>
          </p:cNvPr>
          <p:cNvSpPr txBox="1"/>
          <p:nvPr/>
        </p:nvSpPr>
        <p:spPr>
          <a:xfrm>
            <a:off x="4910872" y="3441531"/>
            <a:ext cx="651759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EurBoC</a:t>
            </a:r>
            <a:r>
              <a:rPr lang="en-US" sz="2400" b="1" dirty="0">
                <a:solidFill>
                  <a:schemeClr val="bg1"/>
                </a:solidFill>
              </a:rPr>
              <a:t> – </a:t>
            </a:r>
            <a:r>
              <a:rPr lang="en-US" sz="2400" dirty="0">
                <a:solidFill>
                  <a:schemeClr val="bg1"/>
                </a:solidFill>
              </a:rPr>
              <a:t>Euro on blockchain Fiat Pegged</a:t>
            </a:r>
          </a:p>
          <a:p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Real-Estates - NFT</a:t>
            </a:r>
          </a:p>
          <a:p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and</a:t>
            </a:r>
            <a:r>
              <a:rPr lang="en-US" sz="2400" b="1" dirty="0">
                <a:solidFill>
                  <a:schemeClr val="bg1"/>
                </a:solidFill>
              </a:rPr>
              <a:t> Real-Estate-Marketplace</a:t>
            </a:r>
          </a:p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		Verify wallets </a:t>
            </a:r>
            <a:r>
              <a:rPr lang="en-US" sz="2400" dirty="0">
                <a:solidFill>
                  <a:schemeClr val="bg1"/>
                </a:solidFill>
              </a:rPr>
              <a:t>on blockchain</a:t>
            </a:r>
          </a:p>
          <a:p>
            <a:r>
              <a:rPr lang="en-US" sz="2400" dirty="0">
                <a:solidFill>
                  <a:schemeClr val="bg1"/>
                </a:solidFill>
              </a:rPr>
              <a:t>		Have </a:t>
            </a:r>
            <a:r>
              <a:rPr lang="en-US" sz="2400" b="1" dirty="0">
                <a:solidFill>
                  <a:schemeClr val="bg1"/>
                </a:solidFill>
              </a:rPr>
              <a:t>Control</a:t>
            </a:r>
            <a:endParaRPr lang="en-CY" sz="2400" b="1" dirty="0">
              <a:solidFill>
                <a:schemeClr val="bg1"/>
              </a:solidFill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2BC9F1B-39FA-8D7C-EB21-0B15F4F90F71}"/>
              </a:ext>
            </a:extLst>
          </p:cNvPr>
          <p:cNvSpPr/>
          <p:nvPr/>
        </p:nvSpPr>
        <p:spPr>
          <a:xfrm>
            <a:off x="4694669" y="5790323"/>
            <a:ext cx="1782331" cy="484632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 anchor="t">
            <a:normAutofit/>
          </a:bodyPr>
          <a:lstStyle/>
          <a:p>
            <a:r>
              <a:rPr lang="en-US" dirty="0" err="1"/>
              <a:t>DEMo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C5536B-DE9D-C03E-0E82-767CC19C5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45" y="2291255"/>
            <a:ext cx="7929412" cy="40638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433768"/>
            <a:ext cx="9389288" cy="656463"/>
          </a:xfrm>
        </p:spPr>
        <p:txBody>
          <a:bodyPr>
            <a:normAutofit fontScale="90000"/>
          </a:bodyPr>
          <a:lstStyle/>
          <a:p>
            <a:r>
              <a:rPr lang="en-US" dirty="0"/>
              <a:t>Why Should the Bank Care?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5" y="1460500"/>
            <a:ext cx="9163050" cy="48958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 sz="2400" b="1" dirty="0"/>
              <a:t>Automated Transactions</a:t>
            </a:r>
            <a:r>
              <a:rPr lang="en-US" sz="2400" dirty="0"/>
              <a:t>: Reduce employee hours and operational costs.</a:t>
            </a:r>
          </a:p>
          <a:p>
            <a:pPr lvl="1"/>
            <a:endParaRPr lang="en-US" sz="2400" dirty="0"/>
          </a:p>
          <a:p>
            <a:pPr lvl="1"/>
            <a:r>
              <a:rPr lang="en-US" sz="2400" b="1" dirty="0"/>
              <a:t>EU Blockchain Push </a:t>
            </a:r>
            <a:r>
              <a:rPr lang="en-US" sz="2400" dirty="0"/>
              <a:t>(€500m+ for research)</a:t>
            </a:r>
          </a:p>
          <a:p>
            <a:pPr lvl="1"/>
            <a:r>
              <a:rPr lang="en-US" sz="2400" dirty="0"/>
              <a:t>Attract</a:t>
            </a:r>
            <a:r>
              <a:rPr lang="en-US" sz="2400" b="1" dirty="0"/>
              <a:t> Million </a:t>
            </a:r>
            <a:r>
              <a:rPr lang="en-US" sz="2400" dirty="0"/>
              <a:t>of</a:t>
            </a:r>
            <a:r>
              <a:rPr lang="en-US" sz="2400" b="1" dirty="0"/>
              <a:t> new customers </a:t>
            </a:r>
            <a:r>
              <a:rPr lang="en-US" sz="2400" dirty="0"/>
              <a:t>from whole </a:t>
            </a:r>
            <a:r>
              <a:rPr lang="en-US" sz="2400" b="1" dirty="0"/>
              <a:t>Europe.</a:t>
            </a:r>
          </a:p>
          <a:p>
            <a:pPr lvl="1"/>
            <a:r>
              <a:rPr lang="en-US" sz="2400" b="1" dirty="0"/>
              <a:t>Crypto Regulation by 2025</a:t>
            </a:r>
            <a:r>
              <a:rPr lang="en-US" sz="2400" dirty="0"/>
              <a:t>: </a:t>
            </a:r>
          </a:p>
          <a:p>
            <a:pPr lvl="3"/>
            <a:r>
              <a:rPr lang="en-US" sz="2400" dirty="0"/>
              <a:t>The EU mandates all member states to regulate crypto by 2025.</a:t>
            </a:r>
          </a:p>
          <a:p>
            <a:pPr lvl="4"/>
            <a:r>
              <a:rPr lang="en-US" sz="2400" dirty="0"/>
              <a:t> (</a:t>
            </a:r>
            <a:r>
              <a:rPr lang="en-US" sz="2400" b="1" dirty="0"/>
              <a:t>Source</a:t>
            </a:r>
            <a:r>
              <a:rPr lang="en-US" sz="2400" dirty="0"/>
              <a:t>: </a:t>
            </a:r>
            <a:r>
              <a:rPr lang="en-US" sz="2400" b="1" dirty="0"/>
              <a:t>ECB </a:t>
            </a:r>
            <a:r>
              <a:rPr lang="en-US" sz="2400" dirty="0"/>
              <a:t>speech on crypto regulation by 2025)</a:t>
            </a:r>
          </a:p>
          <a:p>
            <a:pPr lvl="3"/>
            <a:r>
              <a:rPr lang="en-US" sz="2400" b="1" dirty="0"/>
              <a:t>Cyprus</a:t>
            </a:r>
            <a:r>
              <a:rPr lang="en-US" sz="2400" dirty="0"/>
              <a:t> Sets the Clock for Crypto: October 30 2025</a:t>
            </a:r>
          </a:p>
          <a:p>
            <a:pPr lvl="4"/>
            <a:r>
              <a:rPr lang="en-US" sz="2400" dirty="0"/>
              <a:t>( </a:t>
            </a:r>
            <a:r>
              <a:rPr lang="en-US" sz="2400" b="1" dirty="0"/>
              <a:t>Source</a:t>
            </a:r>
            <a:r>
              <a:rPr lang="en-US" sz="2400" dirty="0"/>
              <a:t>: </a:t>
            </a:r>
            <a:r>
              <a:rPr lang="en-US" sz="2400" b="1" dirty="0" err="1"/>
              <a:t>Financemagnates</a:t>
            </a:r>
            <a:r>
              <a:rPr lang="en-US" sz="2400" b="1" dirty="0"/>
              <a:t> </a:t>
            </a:r>
            <a:r>
              <a:rPr lang="en-US" sz="2400" dirty="0"/>
              <a:t>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090" y="353186"/>
            <a:ext cx="7889768" cy="2039341"/>
          </a:xfrm>
        </p:spPr>
        <p:txBody>
          <a:bodyPr/>
          <a:lstStyle/>
          <a:p>
            <a:r>
              <a:rPr lang="en-US" dirty="0"/>
              <a:t>Billion euro opportunity knocking our door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168014" y="2392527"/>
            <a:ext cx="8519161" cy="3097294"/>
          </a:xfrm>
        </p:spPr>
        <p:txBody>
          <a:bodyPr>
            <a:normAutofit/>
          </a:bodyPr>
          <a:lstStyle/>
          <a:p>
            <a:r>
              <a:rPr lang="en-US" sz="2400" dirty="0"/>
              <a:t>Global Leaders Moving Forward:</a:t>
            </a:r>
          </a:p>
          <a:p>
            <a:pPr lvl="2"/>
            <a:r>
              <a:rPr lang="en-US" sz="2400" b="1" dirty="0"/>
              <a:t>U.S.</a:t>
            </a:r>
            <a:r>
              <a:rPr lang="en-US" sz="2400" dirty="0"/>
              <a:t>: Two successful stablecoins (</a:t>
            </a:r>
            <a:r>
              <a:rPr lang="en-US" sz="2400" dirty="0" err="1"/>
              <a:t>usdt</a:t>
            </a:r>
            <a:r>
              <a:rPr lang="en-US" sz="2400" dirty="0"/>
              <a:t>, </a:t>
            </a:r>
            <a:r>
              <a:rPr lang="en-US" sz="2400" dirty="0" err="1"/>
              <a:t>usdc</a:t>
            </a:r>
            <a:r>
              <a:rPr lang="en-US" sz="2400" dirty="0"/>
              <a:t>) already in use. – </a:t>
            </a:r>
            <a:r>
              <a:rPr lang="en-US" sz="2400" b="1" dirty="0"/>
              <a:t>Worth</a:t>
            </a:r>
            <a:r>
              <a:rPr lang="en-US" sz="2400" dirty="0"/>
              <a:t> </a:t>
            </a:r>
            <a:r>
              <a:rPr lang="en-US" sz="2400" b="1" dirty="0"/>
              <a:t>Billions$</a:t>
            </a:r>
            <a:r>
              <a:rPr lang="en-US" sz="2400" dirty="0"/>
              <a:t>	</a:t>
            </a:r>
          </a:p>
          <a:p>
            <a:pPr lvl="2"/>
            <a:endParaRPr lang="en-US" sz="2400" b="1" dirty="0"/>
          </a:p>
          <a:p>
            <a:pPr lvl="2"/>
            <a:r>
              <a:rPr lang="en-US" sz="2400" b="1" dirty="0"/>
              <a:t>China</a:t>
            </a:r>
            <a:r>
              <a:rPr lang="en-US" sz="2400" dirty="0"/>
              <a:t>: Launched its own cryptocurrency</a:t>
            </a:r>
            <a:r>
              <a:rPr lang="en-US" sz="2400" b="1" dirty="0"/>
              <a:t>, e-CNY</a:t>
            </a:r>
            <a:r>
              <a:rPr lang="en-US" sz="2400" dirty="0"/>
              <a:t>.</a:t>
            </a:r>
          </a:p>
          <a:p>
            <a:pPr lvl="2"/>
            <a:endParaRPr lang="en-US" sz="2400" dirty="0"/>
          </a:p>
          <a:p>
            <a:r>
              <a:rPr lang="en-US" sz="2400" dirty="0"/>
              <a:t>Digitalization is </a:t>
            </a:r>
            <a:r>
              <a:rPr lang="en-US" sz="2400" b="1" dirty="0"/>
              <a:t>coming</a:t>
            </a:r>
            <a:r>
              <a:rPr lang="en-US" sz="2400" dirty="0"/>
              <a:t>! </a:t>
            </a:r>
          </a:p>
          <a:p>
            <a:pPr marL="914400" lvl="2" indent="0">
              <a:buNone/>
            </a:pPr>
            <a:endParaRPr lang="en-US" sz="2400" b="1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D6487-3C95-BD88-4F5A-0D61511683A9}"/>
              </a:ext>
            </a:extLst>
          </p:cNvPr>
          <p:cNvSpPr txBox="1"/>
          <p:nvPr/>
        </p:nvSpPr>
        <p:spPr>
          <a:xfrm>
            <a:off x="3924300" y="5385045"/>
            <a:ext cx="7943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Final Question</a:t>
            </a:r>
            <a:r>
              <a:rPr lang="en-US" sz="2400" dirty="0"/>
              <a:t>: Are we </a:t>
            </a:r>
            <a:r>
              <a:rPr lang="en-US" sz="2400" dirty="0" err="1"/>
              <a:t>gonna</a:t>
            </a:r>
            <a:r>
              <a:rPr lang="en-US" sz="2400" dirty="0"/>
              <a:t> </a:t>
            </a:r>
            <a:r>
              <a:rPr lang="en-US" sz="2400" b="1" dirty="0"/>
              <a:t>lead the way </a:t>
            </a:r>
            <a:r>
              <a:rPr lang="en-US" sz="2400" dirty="0"/>
              <a:t>or miss </a:t>
            </a:r>
            <a:r>
              <a:rPr lang="en-US" sz="2400" b="1" dirty="0"/>
              <a:t>Billion-euro opportunity</a:t>
            </a:r>
            <a:r>
              <a:rPr lang="en-US" sz="2400" dirty="0"/>
              <a:t>?</a:t>
            </a:r>
            <a:endParaRPr lang="en-CY" sz="2400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3739" y="384189"/>
            <a:ext cx="5528217" cy="101198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01808" y="2195034"/>
            <a:ext cx="5528217" cy="2029969"/>
          </a:xfrm>
        </p:spPr>
        <p:txBody>
          <a:bodyPr bIns="0">
            <a:normAutofit/>
          </a:bodyPr>
          <a:lstStyle/>
          <a:p>
            <a:br>
              <a:rPr lang="en-US" dirty="0"/>
            </a:br>
            <a:r>
              <a:rPr lang="en-US" dirty="0"/>
              <a:t>LinkedIn: @andreou00</a:t>
            </a:r>
          </a:p>
        </p:txBody>
      </p:sp>
      <p:pic>
        <p:nvPicPr>
          <p:cNvPr id="5" name="Picture 4" descr="A screenshot of a qr code&#10;&#10;Description automatically generated">
            <a:extLst>
              <a:ext uri="{FF2B5EF4-FFF2-40B4-BE49-F238E27FC236}">
                <a16:creationId xmlns:a16="http://schemas.microsoft.com/office/drawing/2014/main" id="{2082BF6C-0916-1D0D-82EE-282C9396D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945" y="1701572"/>
            <a:ext cx="5447247" cy="465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{7F4BFB93-CCCD-42B6-9E44-9665EA221010}tf33968143_win32</Template>
  <TotalTime>0</TotalTime>
  <Words>267</Words>
  <Application>Microsoft Office PowerPoint</Application>
  <PresentationFormat>Widescreen</PresentationFormat>
  <Paragraphs>52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Avenir Next LT Pro</vt:lpstr>
      <vt:lpstr>Calibri</vt:lpstr>
      <vt:lpstr>Custom</vt:lpstr>
      <vt:lpstr>On block-boc</vt:lpstr>
      <vt:lpstr>They say we are in digital age</vt:lpstr>
      <vt:lpstr>BlockchaiN</vt:lpstr>
      <vt:lpstr>Smart Contracts:</vt:lpstr>
      <vt:lpstr>DEMo</vt:lpstr>
      <vt:lpstr>Why Should the Bank Care?</vt:lpstr>
      <vt:lpstr>Billion euro opportunity knocking our door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Konstantinos Andreou</dc:creator>
  <cp:lastModifiedBy>Konstantinos Andreou</cp:lastModifiedBy>
  <cp:revision>11</cp:revision>
  <dcterms:created xsi:type="dcterms:W3CDTF">2024-10-20T08:51:40Z</dcterms:created>
  <dcterms:modified xsi:type="dcterms:W3CDTF">2024-10-20T13:00:47Z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